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60" r:id="rId5"/>
    <p:sldId id="259" r:id="rId6"/>
    <p:sldId id="264" r:id="rId7"/>
    <p:sldId id="263" r:id="rId8"/>
    <p:sldId id="262" r:id="rId9"/>
    <p:sldId id="261" r:id="rId10"/>
    <p:sldId id="267" r:id="rId11"/>
    <p:sldId id="266" r:id="rId12"/>
    <p:sldId id="265" r:id="rId13"/>
    <p:sldId id="271" r:id="rId14"/>
    <p:sldId id="270" r:id="rId15"/>
    <p:sldId id="269" r:id="rId16"/>
    <p:sldId id="268" r:id="rId1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19.03.2021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19.03.2021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19.03.2021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19.03.2021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
        <p:nvSpPr>
          <p:cNvPr id="7" name="Title 6"/>
          <p:cNvSpPr>
            <a:spLocks noGrp="1"/>
          </p:cNvSpPr>
          <p:nvPr>
            <p:ph type="title"/>
          </p:nvPr>
        </p:nvSpPr>
        <p:spPr/>
        <p:txBody>
          <a:bodyPr/>
          <a:lstStyle/>
          <a:p>
            <a:r>
              <a:rPr lang="tr-TR" smtClean="0"/>
              <a:t>Asıl başlık stili için tıklatın</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19.03.2021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5" name="Date Placeholder 4"/>
          <p:cNvSpPr>
            <a:spLocks noGrp="1"/>
          </p:cNvSpPr>
          <p:nvPr>
            <p:ph type="dt" sz="half" idx="10"/>
          </p:nvPr>
        </p:nvSpPr>
        <p:spPr/>
        <p:txBody>
          <a:bodyPr/>
          <a:lstStyle/>
          <a:p>
            <a:fld id="{A23720DD-5B6D-40BF-8493-A6B52D484E6B}" type="datetimeFigureOut">
              <a:rPr lang="tr-TR" smtClean="0"/>
              <a:t>19.03.2021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
        <p:nvSpPr>
          <p:cNvPr id="9" name="Content Placeholder 8"/>
          <p:cNvSpPr>
            <a:spLocks noGrp="1"/>
          </p:cNvSpPr>
          <p:nvPr>
            <p:ph sz="quarter" idx="13"/>
          </p:nvPr>
        </p:nvSpPr>
        <p:spPr>
          <a:xfrm>
            <a:off x="676655"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A23720DD-5B6D-40BF-8493-A6B52D484E6B}" type="datetimeFigureOut">
              <a:rPr lang="tr-TR" smtClean="0"/>
              <a:t>19.03.2021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A23720DD-5B6D-40BF-8493-A6B52D484E6B}" type="datetimeFigureOut">
              <a:rPr lang="tr-TR" smtClean="0"/>
              <a:t>19.03.2021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A23720DD-5B6D-40BF-8493-A6B52D484E6B}" type="datetimeFigureOut">
              <a:rPr lang="tr-TR" smtClean="0"/>
              <a:t>19.03.2021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A23720DD-5B6D-40BF-8493-A6B52D484E6B}" type="datetimeFigureOut">
              <a:rPr lang="tr-TR" smtClean="0"/>
              <a:t>19.03.2021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19.03.2021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A23720DD-5B6D-40BF-8493-A6B52D484E6B}" type="datetimeFigureOut">
              <a:rPr lang="tr-TR" smtClean="0"/>
              <a:t>19.03.2021</a:t>
            </a:fld>
            <a:endParaRPr lang="tr-T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tr-T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F302176B-0E47-46AC-8F43-DAB4B8A37D06}" type="slidenum">
              <a:rPr lang="tr-TR" smtClean="0"/>
              <a:t>‹#›</a:t>
            </a:fld>
            <a:endParaRPr lang="tr-T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ÜST ÖĞRENİM KURUMLARININ TANITILMASI</a:t>
            </a:r>
            <a:endParaRPr lang="tr-TR" dirty="0"/>
          </a:p>
        </p:txBody>
      </p:sp>
      <p:sp>
        <p:nvSpPr>
          <p:cNvPr id="3" name="Alt Başlık 2"/>
          <p:cNvSpPr>
            <a:spLocks noGrp="1"/>
          </p:cNvSpPr>
          <p:nvPr>
            <p:ph type="subTitle" idx="1"/>
          </p:nvPr>
        </p:nvSpPr>
        <p:spPr/>
        <p:txBody>
          <a:bodyPr/>
          <a:lstStyle/>
          <a:p>
            <a:r>
              <a:rPr lang="tr-TR" dirty="0" smtClean="0"/>
              <a:t>LİSE TÜRLERİ</a:t>
            </a:r>
            <a:endParaRPr lang="tr-TR" dirty="0"/>
          </a:p>
        </p:txBody>
      </p:sp>
    </p:spTree>
    <p:extLst>
      <p:ext uri="{BB962C8B-B14F-4D97-AF65-F5344CB8AC3E}">
        <p14:creationId xmlns:p14="http://schemas.microsoft.com/office/powerpoint/2010/main" val="42340245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971600" y="3407304"/>
            <a:ext cx="7408333" cy="3450696"/>
          </a:xfrm>
        </p:spPr>
        <p:txBody>
          <a:bodyPr>
            <a:normAutofit fontScale="62500" lnSpcReduction="20000"/>
          </a:bodyPr>
          <a:lstStyle/>
          <a:p>
            <a:pPr algn="just">
              <a:lnSpc>
                <a:spcPct val="80000"/>
              </a:lnSpc>
              <a:spcAft>
                <a:spcPts val="200"/>
              </a:spcAft>
              <a:buFont typeface="Wingdings" pitchFamily="2" charset="2"/>
              <a:buChar char="q"/>
            </a:pPr>
            <a:r>
              <a:rPr lang="tr-TR" altLang="tr-TR" dirty="0"/>
              <a:t>Turizm ve bunun temel alt yapısını oluşturan konaklama sektörünün ihtiyaç duyduğu yabancı dil bilir nitelikli elemanları yetiştiren okullardır. </a:t>
            </a:r>
          </a:p>
          <a:p>
            <a:pPr algn="just">
              <a:lnSpc>
                <a:spcPct val="80000"/>
              </a:lnSpc>
              <a:spcAft>
                <a:spcPts val="200"/>
              </a:spcAft>
              <a:buFont typeface="Wingdings" pitchFamily="2" charset="2"/>
              <a:buChar char="q"/>
            </a:pPr>
            <a:r>
              <a:rPr lang="tr-TR" altLang="tr-TR" dirty="0"/>
              <a:t>Öğretim süresi 4 yıldır.</a:t>
            </a:r>
          </a:p>
          <a:p>
            <a:pPr marL="0" indent="0" algn="just">
              <a:lnSpc>
                <a:spcPct val="80000"/>
              </a:lnSpc>
              <a:spcAft>
                <a:spcPts val="200"/>
              </a:spcAft>
              <a:buNone/>
            </a:pPr>
            <a:r>
              <a:rPr lang="tr-TR" altLang="tr-TR" dirty="0"/>
              <a:t>Bu okullarda; </a:t>
            </a:r>
          </a:p>
          <a:p>
            <a:pPr algn="just">
              <a:lnSpc>
                <a:spcPct val="80000"/>
              </a:lnSpc>
              <a:spcAft>
                <a:spcPts val="200"/>
              </a:spcAft>
              <a:buFont typeface="Wingdings" pitchFamily="2" charset="2"/>
              <a:buChar char="§"/>
            </a:pPr>
            <a:r>
              <a:rPr lang="tr-TR" altLang="tr-TR" dirty="0"/>
              <a:t>Resepsiyon, </a:t>
            </a:r>
          </a:p>
          <a:p>
            <a:pPr algn="just">
              <a:lnSpc>
                <a:spcPct val="80000"/>
              </a:lnSpc>
              <a:spcAft>
                <a:spcPts val="200"/>
              </a:spcAft>
              <a:buFont typeface="Wingdings" pitchFamily="2" charset="2"/>
              <a:buChar char="§"/>
            </a:pPr>
            <a:r>
              <a:rPr lang="tr-TR" altLang="tr-TR" dirty="0"/>
              <a:t>Servis, Mutfak, </a:t>
            </a:r>
          </a:p>
          <a:p>
            <a:pPr algn="just">
              <a:lnSpc>
                <a:spcPct val="80000"/>
              </a:lnSpc>
              <a:spcAft>
                <a:spcPts val="200"/>
              </a:spcAft>
              <a:buFont typeface="Wingdings" pitchFamily="2" charset="2"/>
              <a:buChar char="§"/>
            </a:pPr>
            <a:r>
              <a:rPr lang="tr-TR" altLang="tr-TR" dirty="0"/>
              <a:t>Kat Hizmetleri, </a:t>
            </a:r>
          </a:p>
          <a:p>
            <a:pPr algn="just">
              <a:lnSpc>
                <a:spcPct val="80000"/>
              </a:lnSpc>
              <a:spcAft>
                <a:spcPts val="200"/>
              </a:spcAft>
              <a:buFont typeface="Wingdings" pitchFamily="2" charset="2"/>
              <a:buChar char="§"/>
            </a:pPr>
            <a:r>
              <a:rPr lang="tr-TR" altLang="tr-TR" dirty="0"/>
              <a:t>Seyahat Acenteciliği bölümleri bulunmaktadır</a:t>
            </a:r>
            <a:r>
              <a:rPr lang="tr-TR" altLang="tr-TR" dirty="0" smtClean="0"/>
              <a:t>.</a:t>
            </a:r>
          </a:p>
          <a:p>
            <a:pPr algn="just">
              <a:lnSpc>
                <a:spcPct val="90000"/>
              </a:lnSpc>
              <a:buFont typeface="Wingdings" pitchFamily="2" charset="2"/>
              <a:buChar char="q"/>
            </a:pPr>
            <a:r>
              <a:rPr lang="tr-TR" altLang="tr-TR" dirty="0"/>
              <a:t>Bu okullarda öğrenim gören öğrenciler her yıl Ekim-Mart ayları arasında teorik ve uygulamalı eğitimlerini okulda; Nisan-Eylül ayları arasında uygulamalı eğitimlerini bu alanda faaliyet gösteren otellerde veya diğer turistik tesislerde yapmaktadırlar.</a:t>
            </a:r>
          </a:p>
          <a:p>
            <a:pPr algn="just">
              <a:lnSpc>
                <a:spcPct val="90000"/>
              </a:lnSpc>
              <a:buFont typeface="Wingdings" pitchFamily="2" charset="2"/>
              <a:buChar char="q"/>
            </a:pPr>
            <a:endParaRPr lang="tr-TR" altLang="tr-TR" dirty="0"/>
          </a:p>
          <a:p>
            <a:pPr algn="just">
              <a:lnSpc>
                <a:spcPct val="90000"/>
              </a:lnSpc>
              <a:buFont typeface="Wingdings" pitchFamily="2" charset="2"/>
              <a:buChar char="q"/>
            </a:pPr>
            <a:r>
              <a:rPr lang="tr-TR" altLang="tr-TR" dirty="0"/>
              <a:t>Mezunlar sınavsız olarak alanlarındaki meslek yüksek okul programlarına girebileceklerdir.</a:t>
            </a:r>
          </a:p>
          <a:p>
            <a:pPr algn="just">
              <a:lnSpc>
                <a:spcPct val="90000"/>
              </a:lnSpc>
              <a:buFont typeface="Wingdings" pitchFamily="2" charset="2"/>
              <a:buChar char="q"/>
            </a:pPr>
            <a:endParaRPr lang="tr-TR" altLang="tr-TR" dirty="0"/>
          </a:p>
          <a:p>
            <a:pPr algn="just">
              <a:lnSpc>
                <a:spcPct val="90000"/>
              </a:lnSpc>
              <a:buFont typeface="Wingdings" pitchFamily="2" charset="2"/>
              <a:buChar char="q"/>
            </a:pPr>
            <a:r>
              <a:rPr lang="tr-TR" altLang="tr-TR" dirty="0"/>
              <a:t>Bilgisayar ve yabancı dil bilen nitelikli meslek elemanı olarak yetişen öğrenciler, geniş iş imkanına sahiptirler.</a:t>
            </a:r>
            <a:r>
              <a:rPr lang="tr-TR" altLang="tr-TR" sz="2800" dirty="0"/>
              <a:t> </a:t>
            </a:r>
          </a:p>
          <a:p>
            <a:pPr algn="just">
              <a:lnSpc>
                <a:spcPct val="80000"/>
              </a:lnSpc>
              <a:spcAft>
                <a:spcPts val="200"/>
              </a:spcAft>
              <a:buFont typeface="Wingdings" pitchFamily="2" charset="2"/>
              <a:buChar char="§"/>
            </a:pPr>
            <a:endParaRPr lang="tr-TR" altLang="tr-TR" dirty="0"/>
          </a:p>
          <a:p>
            <a:pPr marL="0" indent="0">
              <a:buNone/>
            </a:pPr>
            <a:endParaRPr lang="tr-TR" altLang="tr-TR" b="1" dirty="0">
              <a:ln w="11430"/>
              <a:solidFill>
                <a:srgbClr val="FF0000"/>
              </a:solidFill>
              <a:effectLst>
                <a:outerShdw blurRad="80000" dist="40000" dir="5040000" algn="tl">
                  <a:srgbClr val="000000">
                    <a:alpha val="30000"/>
                  </a:srgbClr>
                </a:outerShdw>
              </a:effectLst>
            </a:endParaRPr>
          </a:p>
        </p:txBody>
      </p:sp>
      <p:sp>
        <p:nvSpPr>
          <p:cNvPr id="3" name="Başlık 2"/>
          <p:cNvSpPr>
            <a:spLocks noGrp="1"/>
          </p:cNvSpPr>
          <p:nvPr>
            <p:ph type="title"/>
          </p:nvPr>
        </p:nvSpPr>
        <p:spPr/>
        <p:txBody>
          <a:bodyPr>
            <a:normAutofit fontScale="90000"/>
          </a:bodyPr>
          <a:lstStyle/>
          <a:p>
            <a:r>
              <a:rPr lang="tr-TR" altLang="tr-TR" b="1" dirty="0">
                <a:ln w="11430"/>
                <a:solidFill>
                  <a:srgbClr val="FF0000"/>
                </a:solidFill>
                <a:effectLst>
                  <a:outerShdw blurRad="80000" dist="40000" dir="5040000" algn="tl">
                    <a:srgbClr val="000000">
                      <a:alpha val="30000"/>
                    </a:srgbClr>
                  </a:outerShdw>
                </a:effectLst>
              </a:rPr>
              <a:t>ANADOLU OTELCİLİK VE TURİZM MESLEK LİSELERİ </a:t>
            </a:r>
            <a:endParaRPr lang="tr-TR" dirty="0"/>
          </a:p>
        </p:txBody>
      </p:sp>
      <p:pic>
        <p:nvPicPr>
          <p:cNvPr id="4" name="Resim 3"/>
          <p:cNvPicPr preferRelativeResize="0">
            <a:picLocks/>
          </p:cNvPicPr>
          <p:nvPr/>
        </p:nvPicPr>
        <p:blipFill>
          <a:blip r:embed="rId2">
            <a:extLst>
              <a:ext uri="{28A0092B-C50C-407E-A947-70E740481C1C}">
                <a14:useLocalDpi xmlns:a14="http://schemas.microsoft.com/office/drawing/2010/main" val="0"/>
              </a:ext>
            </a:extLst>
          </a:blip>
          <a:stretch>
            <a:fillRect/>
          </a:stretch>
        </p:blipFill>
        <p:spPr>
          <a:xfrm>
            <a:off x="1907704" y="1700808"/>
            <a:ext cx="4896544" cy="158400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2591474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899592" y="3384143"/>
            <a:ext cx="7408333" cy="3450696"/>
          </a:xfrm>
        </p:spPr>
        <p:txBody>
          <a:bodyPr>
            <a:normAutofit/>
          </a:bodyPr>
          <a:lstStyle/>
          <a:p>
            <a:pPr algn="just">
              <a:buFont typeface="Wingdings" pitchFamily="2" charset="2"/>
              <a:buChar char="q"/>
            </a:pPr>
            <a:r>
              <a:rPr lang="tr-TR" altLang="tr-TR" dirty="0"/>
              <a:t>Anadolu Güzel Sanatlar Liseleri, yetenekli olan öğrencilerin yaratıcı, yapıcı ve yorum yeteneklerini geliştirmek, öğrencileri yetenekleri doğrultusunda araştırıcı ve geliştirici çalışmalara yöneltmektir. </a:t>
            </a:r>
          </a:p>
          <a:p>
            <a:pPr algn="just">
              <a:lnSpc>
                <a:spcPct val="80000"/>
              </a:lnSpc>
              <a:buFont typeface="Wingdings" pitchFamily="2" charset="2"/>
              <a:buChar char="q"/>
            </a:pPr>
            <a:r>
              <a:rPr lang="tr-TR" altLang="tr-TR" dirty="0"/>
              <a:t>Anadolu Güzel Sanatlar Liselerinde Fonetik (Müzik), Plastik Sanatlar (</a:t>
            </a:r>
            <a:r>
              <a:rPr lang="tr-TR" altLang="tr-TR" dirty="0" err="1"/>
              <a:t>Resim,Heykel</a:t>
            </a:r>
            <a:r>
              <a:rPr lang="tr-TR" altLang="tr-TR" dirty="0"/>
              <a:t>), Drama (Sahne ve Görüntü) sanatları bölümleri vardır. </a:t>
            </a:r>
          </a:p>
          <a:p>
            <a:pPr algn="just">
              <a:lnSpc>
                <a:spcPct val="80000"/>
              </a:lnSpc>
              <a:buFont typeface="Wingdings" pitchFamily="2" charset="2"/>
              <a:buChar char="q"/>
            </a:pPr>
            <a:r>
              <a:rPr lang="tr-TR" altLang="tr-TR" dirty="0"/>
              <a:t>Bu okullara yetenek sınavı ile öğrenci alınmaktadır. </a:t>
            </a:r>
          </a:p>
          <a:p>
            <a:pPr marL="0" indent="0" algn="just">
              <a:lnSpc>
                <a:spcPct val="80000"/>
              </a:lnSpc>
              <a:buNone/>
            </a:pPr>
            <a:endParaRPr lang="tr-TR" altLang="tr-TR" dirty="0"/>
          </a:p>
          <a:p>
            <a:endParaRPr lang="tr-TR" dirty="0"/>
          </a:p>
        </p:txBody>
      </p:sp>
      <p:sp>
        <p:nvSpPr>
          <p:cNvPr id="3" name="Başlık 2"/>
          <p:cNvSpPr>
            <a:spLocks noGrp="1"/>
          </p:cNvSpPr>
          <p:nvPr>
            <p:ph type="title"/>
          </p:nvPr>
        </p:nvSpPr>
        <p:spPr/>
        <p:txBody>
          <a:bodyPr>
            <a:normAutofit/>
          </a:bodyPr>
          <a:lstStyle/>
          <a:p>
            <a:r>
              <a:rPr lang="tr-TR" altLang="tr-TR" b="1" dirty="0" smtClean="0">
                <a:ln w="11430"/>
                <a:solidFill>
                  <a:srgbClr val="FF0000"/>
                </a:solidFill>
                <a:effectLst>
                  <a:outerShdw blurRad="80000" dist="40000" dir="5040000" algn="tl">
                    <a:srgbClr val="000000">
                      <a:alpha val="30000"/>
                    </a:srgbClr>
                  </a:outerShdw>
                </a:effectLst>
              </a:rPr>
              <a:t>GÜZEL </a:t>
            </a:r>
            <a:r>
              <a:rPr lang="tr-TR" altLang="tr-TR" b="1" dirty="0">
                <a:ln w="11430"/>
                <a:solidFill>
                  <a:srgbClr val="FF0000"/>
                </a:solidFill>
                <a:effectLst>
                  <a:outerShdw blurRad="80000" dist="40000" dir="5040000" algn="tl">
                    <a:srgbClr val="000000">
                      <a:alpha val="30000"/>
                    </a:srgbClr>
                  </a:outerShdw>
                </a:effectLst>
              </a:rPr>
              <a:t>SANATLAR </a:t>
            </a:r>
            <a:r>
              <a:rPr lang="tr-TR" altLang="tr-TR" b="1" dirty="0" smtClean="0">
                <a:ln w="11430"/>
                <a:solidFill>
                  <a:srgbClr val="FF0000"/>
                </a:solidFill>
                <a:effectLst>
                  <a:outerShdw blurRad="80000" dist="40000" dir="5040000" algn="tl">
                    <a:srgbClr val="000000">
                      <a:alpha val="30000"/>
                    </a:srgbClr>
                  </a:outerShdw>
                </a:effectLst>
              </a:rPr>
              <a:t>LİSELERİ</a:t>
            </a:r>
            <a:endParaRPr lang="tr-TR"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60032" y="1386248"/>
            <a:ext cx="2952328" cy="1826728"/>
          </a:xfrm>
          <a:prstGeom prst="rect">
            <a:avLst/>
          </a:prstGeom>
        </p:spPr>
      </p:pic>
      <p:pic>
        <p:nvPicPr>
          <p:cNvPr id="5" name="Resim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31640" y="1386248"/>
            <a:ext cx="3096344" cy="1826728"/>
          </a:xfrm>
          <a:prstGeom prst="rect">
            <a:avLst/>
          </a:prstGeom>
        </p:spPr>
      </p:pic>
    </p:spTree>
    <p:extLst>
      <p:ext uri="{BB962C8B-B14F-4D97-AF65-F5344CB8AC3E}">
        <p14:creationId xmlns:p14="http://schemas.microsoft.com/office/powerpoint/2010/main" val="12647242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283968" y="2675466"/>
            <a:ext cx="4536504" cy="3921885"/>
          </a:xfrm>
        </p:spPr>
        <p:txBody>
          <a:bodyPr>
            <a:normAutofit fontScale="85000" lnSpcReduction="20000"/>
          </a:bodyPr>
          <a:lstStyle/>
          <a:p>
            <a:pPr>
              <a:lnSpc>
                <a:spcPct val="80000"/>
              </a:lnSpc>
              <a:spcAft>
                <a:spcPts val="600"/>
              </a:spcAft>
              <a:buFont typeface="Wingdings" pitchFamily="2" charset="2"/>
              <a:buChar char="q"/>
            </a:pPr>
            <a:r>
              <a:rPr lang="tr-TR" altLang="tr-TR" dirty="0"/>
              <a:t>Spor liseleri; beden eğitimi ve sporla ilgili yüksek öğretim kurumlarının bulunduğu; spor lisesi programlarının uygulanabileceği kapalı spor salonu, futbol sahası ve benzeri spor alanları ile yeterli spor araç-gereci bulunan, fizikî alt yapısı uygun olan okullardır. </a:t>
            </a:r>
          </a:p>
          <a:p>
            <a:pPr algn="just">
              <a:lnSpc>
                <a:spcPct val="80000"/>
              </a:lnSpc>
              <a:spcAft>
                <a:spcPts val="600"/>
              </a:spcAft>
              <a:buFont typeface="Wingdings" pitchFamily="2" charset="2"/>
              <a:buChar char="q"/>
            </a:pPr>
            <a:r>
              <a:rPr lang="tr-TR" altLang="tr-TR" dirty="0"/>
              <a:t>Yatılı, gündüzlü ve karma eğitim yapan liselerdir. </a:t>
            </a:r>
          </a:p>
          <a:p>
            <a:pPr algn="just">
              <a:lnSpc>
                <a:spcPct val="80000"/>
              </a:lnSpc>
              <a:spcAft>
                <a:spcPts val="600"/>
              </a:spcAft>
              <a:buFont typeface="Wingdings" pitchFamily="2" charset="2"/>
              <a:buChar char="q"/>
            </a:pPr>
            <a:r>
              <a:rPr lang="tr-TR" altLang="tr-TR" dirty="0" smtClean="0"/>
              <a:t>Yüksek </a:t>
            </a:r>
            <a:r>
              <a:rPr lang="tr-TR" altLang="tr-TR" dirty="0"/>
              <a:t>Öğrenim Kurumları (kendi alanlarında), seçecekleri Fakültelere girişlerde spor liselerinin ilgili bölümlerinden mezun öğrencilere ek başarı puanı vermektedir. </a:t>
            </a:r>
          </a:p>
          <a:p>
            <a:pPr algn="just">
              <a:lnSpc>
                <a:spcPct val="80000"/>
              </a:lnSpc>
              <a:spcAft>
                <a:spcPts val="600"/>
              </a:spcAft>
              <a:buFont typeface="Wingdings" pitchFamily="2" charset="2"/>
              <a:buChar char="q"/>
            </a:pPr>
            <a:r>
              <a:rPr lang="tr-TR" altLang="tr-TR" dirty="0"/>
              <a:t>Bu okullara yetenek sınavı ile öğrenci alınmaktadır.</a:t>
            </a:r>
          </a:p>
          <a:p>
            <a:endParaRPr lang="tr-TR" dirty="0"/>
          </a:p>
        </p:txBody>
      </p:sp>
      <p:sp>
        <p:nvSpPr>
          <p:cNvPr id="3" name="Başlık 2"/>
          <p:cNvSpPr>
            <a:spLocks noGrp="1"/>
          </p:cNvSpPr>
          <p:nvPr>
            <p:ph type="title"/>
          </p:nvPr>
        </p:nvSpPr>
        <p:spPr/>
        <p:txBody>
          <a:bodyPr>
            <a:normAutofit/>
          </a:bodyPr>
          <a:lstStyle/>
          <a:p>
            <a:r>
              <a:rPr lang="tr-TR" altLang="tr-TR" b="1" dirty="0">
                <a:ln w="11430"/>
                <a:solidFill>
                  <a:srgbClr val="FF0000"/>
                </a:solidFill>
                <a:effectLst>
                  <a:outerShdw blurRad="80000" dist="40000" dir="5040000" algn="tl">
                    <a:srgbClr val="000000">
                      <a:alpha val="30000"/>
                    </a:srgbClr>
                  </a:outerShdw>
                </a:effectLst>
              </a:rPr>
              <a:t>SPOR </a:t>
            </a:r>
            <a:r>
              <a:rPr lang="tr-TR" altLang="tr-TR" b="1" dirty="0" smtClean="0">
                <a:ln w="11430"/>
                <a:solidFill>
                  <a:srgbClr val="FF0000"/>
                </a:solidFill>
                <a:effectLst>
                  <a:outerShdw blurRad="80000" dist="40000" dir="5040000" algn="tl">
                    <a:srgbClr val="000000">
                      <a:alpha val="30000"/>
                    </a:srgbClr>
                  </a:outerShdw>
                </a:effectLst>
              </a:rPr>
              <a:t>LİSELERİ</a:t>
            </a:r>
            <a:endParaRPr lang="tr-TR" dirty="0"/>
          </a:p>
        </p:txBody>
      </p:sp>
      <p:pic>
        <p:nvPicPr>
          <p:cNvPr id="4" name="Picture 3" descr="D:\REHBERLİK-2\e dergi resimler-2\ŞEKİL\xbedenogret.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2204864"/>
            <a:ext cx="3128976" cy="41671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990054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lnSpcReduction="10000"/>
          </a:bodyPr>
          <a:lstStyle/>
          <a:p>
            <a:r>
              <a:rPr lang="tr-TR" dirty="0">
                <a:solidFill>
                  <a:schemeClr val="tx2">
                    <a:lumMod val="75000"/>
                  </a:schemeClr>
                </a:solidFill>
              </a:rPr>
              <a:t>Mesleki Teknik Eğitim Genel Müdürlüğüne bağlı olarak faaliyet gösteren 22 okul türünün öğrenim süreleri ile yetkilerinde herhangi bir değişiklik yapılmaksızın, “Mesleki ve Teknik Anadolu Lisesi” ile “Çok programlı Anadolu Lisesi” adı altında yeniden </a:t>
            </a:r>
            <a:r>
              <a:rPr lang="tr-TR" dirty="0" smtClean="0">
                <a:solidFill>
                  <a:schemeClr val="tx2">
                    <a:lumMod val="75000"/>
                  </a:schemeClr>
                </a:solidFill>
              </a:rPr>
              <a:t>yapılandırılmıştır.</a:t>
            </a:r>
          </a:p>
          <a:p>
            <a:r>
              <a:rPr lang="tr-TR" dirty="0" smtClean="0">
                <a:solidFill>
                  <a:schemeClr val="tx2">
                    <a:lumMod val="75000"/>
                  </a:schemeClr>
                </a:solidFill>
              </a:rPr>
              <a:t>Çok </a:t>
            </a:r>
            <a:r>
              <a:rPr lang="tr-TR" dirty="0">
                <a:solidFill>
                  <a:schemeClr val="tx2">
                    <a:lumMod val="75000"/>
                  </a:schemeClr>
                </a:solidFill>
              </a:rPr>
              <a:t>programlı liselerde 2</a:t>
            </a:r>
            <a:r>
              <a:rPr lang="tr-TR" dirty="0" smtClean="0">
                <a:solidFill>
                  <a:schemeClr val="tx2">
                    <a:lumMod val="75000"/>
                  </a:schemeClr>
                </a:solidFill>
              </a:rPr>
              <a:t> </a:t>
            </a:r>
            <a:r>
              <a:rPr lang="tr-TR" dirty="0">
                <a:solidFill>
                  <a:schemeClr val="tx2">
                    <a:lumMod val="75000"/>
                  </a:schemeClr>
                </a:solidFill>
              </a:rPr>
              <a:t>ana program bulunmaktadır.</a:t>
            </a:r>
          </a:p>
          <a:p>
            <a:pPr marL="342900" indent="-342900">
              <a:buFont typeface="Arial" panose="020B0604020202020204" pitchFamily="34" charset="0"/>
              <a:buChar char="•"/>
            </a:pPr>
            <a:r>
              <a:rPr lang="tr-TR" dirty="0">
                <a:solidFill>
                  <a:schemeClr val="tx2">
                    <a:lumMod val="75000"/>
                  </a:schemeClr>
                </a:solidFill>
              </a:rPr>
              <a:t>Anadolu </a:t>
            </a:r>
            <a:r>
              <a:rPr lang="tr-TR" dirty="0" smtClean="0">
                <a:solidFill>
                  <a:schemeClr val="tx2">
                    <a:lumMod val="75000"/>
                  </a:schemeClr>
                </a:solidFill>
              </a:rPr>
              <a:t>Meslek ve Teknik Programı</a:t>
            </a:r>
            <a:endParaRPr lang="tr-TR" dirty="0">
              <a:solidFill>
                <a:schemeClr val="tx2">
                  <a:lumMod val="75000"/>
                </a:schemeClr>
              </a:solidFill>
            </a:endParaRPr>
          </a:p>
          <a:p>
            <a:pPr marL="342900" indent="-342900">
              <a:buFont typeface="Arial" panose="020B0604020202020204" pitchFamily="34" charset="0"/>
              <a:buChar char="•"/>
            </a:pPr>
            <a:r>
              <a:rPr lang="tr-TR" dirty="0">
                <a:solidFill>
                  <a:schemeClr val="tx2">
                    <a:lumMod val="75000"/>
                  </a:schemeClr>
                </a:solidFill>
              </a:rPr>
              <a:t>Anadolu </a:t>
            </a:r>
            <a:r>
              <a:rPr lang="tr-TR" dirty="0" smtClean="0">
                <a:solidFill>
                  <a:schemeClr val="tx2">
                    <a:lumMod val="75000"/>
                  </a:schemeClr>
                </a:solidFill>
              </a:rPr>
              <a:t>Lisesi programları </a:t>
            </a:r>
            <a:r>
              <a:rPr lang="tr-TR" dirty="0">
                <a:solidFill>
                  <a:schemeClr val="tx2">
                    <a:lumMod val="75000"/>
                  </a:schemeClr>
                </a:solidFill>
              </a:rPr>
              <a:t>yer almaktadır. </a:t>
            </a:r>
          </a:p>
          <a:p>
            <a:r>
              <a:rPr lang="tr-TR" dirty="0">
                <a:solidFill>
                  <a:schemeClr val="tx2">
                    <a:lumMod val="75000"/>
                  </a:schemeClr>
                </a:solidFill>
              </a:rPr>
              <a:t>Bu programların  alt dalları ve bölümler  vardır.</a:t>
            </a:r>
          </a:p>
          <a:p>
            <a:endParaRPr lang="tr-TR" dirty="0"/>
          </a:p>
        </p:txBody>
      </p:sp>
      <p:sp>
        <p:nvSpPr>
          <p:cNvPr id="3" name="Başlık 2"/>
          <p:cNvSpPr>
            <a:spLocks noGrp="1"/>
          </p:cNvSpPr>
          <p:nvPr>
            <p:ph type="title"/>
          </p:nvPr>
        </p:nvSpPr>
        <p:spPr/>
        <p:txBody>
          <a:bodyPr>
            <a:normAutofit/>
          </a:bodyPr>
          <a:lstStyle/>
          <a:p>
            <a:r>
              <a:rPr lang="tr-TR"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ÇOK PROGRAMLI </a:t>
            </a:r>
            <a:r>
              <a:rPr lang="tr-TR"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LİSELER</a:t>
            </a:r>
            <a:endParaRPr lang="tr-TR" dirty="0"/>
          </a:p>
        </p:txBody>
      </p:sp>
    </p:spTree>
    <p:extLst>
      <p:ext uri="{BB962C8B-B14F-4D97-AF65-F5344CB8AC3E}">
        <p14:creationId xmlns:p14="http://schemas.microsoft.com/office/powerpoint/2010/main" val="25969630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pPr marL="342900" indent="-342900" algn="just">
              <a:spcBef>
                <a:spcPts val="200"/>
              </a:spcBef>
              <a:spcAft>
                <a:spcPts val="200"/>
              </a:spcAft>
              <a:buFont typeface="Wingdings" pitchFamily="2" charset="2"/>
              <a:buChar char="q"/>
            </a:pPr>
            <a:r>
              <a:rPr lang="tr-TR" altLang="tr-TR" dirty="0">
                <a:solidFill>
                  <a:schemeClr val="tx2">
                    <a:lumMod val="75000"/>
                  </a:schemeClr>
                </a:solidFill>
              </a:rPr>
              <a:t>İlköğretim üzerine öğrenim süresi 4 yıl olan ve öğrencilere, çeşitli meslek alanlarında endüstrinin ve hizmet sektörlerinin ihtiyaç duyduğu mesleki formasyon verilmek suretiyle öğrencileri iş alanlarına ve yüksek öğretime hazırlayan programların uygulandığı mesleki ve teknik okullarıdır.</a:t>
            </a:r>
          </a:p>
          <a:p>
            <a:pPr marL="342900" indent="-342900" algn="just">
              <a:lnSpc>
                <a:spcPct val="80000"/>
              </a:lnSpc>
              <a:spcBef>
                <a:spcPts val="200"/>
              </a:spcBef>
              <a:spcAft>
                <a:spcPts val="200"/>
              </a:spcAft>
              <a:buFont typeface="Wingdings" pitchFamily="2" charset="2"/>
              <a:buChar char="q"/>
            </a:pPr>
            <a:endParaRPr lang="tr-TR" altLang="tr-TR" dirty="0" smtClean="0">
              <a:solidFill>
                <a:schemeClr val="tx2">
                  <a:lumMod val="75000"/>
                </a:schemeClr>
              </a:solidFill>
            </a:endParaRPr>
          </a:p>
          <a:p>
            <a:pPr marL="342900" indent="-342900" algn="just">
              <a:lnSpc>
                <a:spcPct val="80000"/>
              </a:lnSpc>
              <a:spcBef>
                <a:spcPts val="200"/>
              </a:spcBef>
              <a:spcAft>
                <a:spcPts val="200"/>
              </a:spcAft>
              <a:buFont typeface="Wingdings" pitchFamily="2" charset="2"/>
              <a:buChar char="q"/>
            </a:pPr>
            <a:r>
              <a:rPr lang="tr-TR" altLang="tr-TR" dirty="0" smtClean="0">
                <a:solidFill>
                  <a:schemeClr val="tx2">
                    <a:lumMod val="75000"/>
                  </a:schemeClr>
                </a:solidFill>
              </a:rPr>
              <a:t>Mezun </a:t>
            </a:r>
            <a:r>
              <a:rPr lang="tr-TR" altLang="tr-TR" dirty="0">
                <a:solidFill>
                  <a:schemeClr val="tx2">
                    <a:lumMod val="75000"/>
                  </a:schemeClr>
                </a:solidFill>
              </a:rPr>
              <a:t>olan öğrencilere eğitimini gördükleri program türüne ait </a:t>
            </a:r>
            <a:r>
              <a:rPr lang="tr-TR" altLang="tr-TR" dirty="0" smtClean="0">
                <a:solidFill>
                  <a:schemeClr val="tx2">
                    <a:lumMod val="75000"/>
                  </a:schemeClr>
                </a:solidFill>
              </a:rPr>
              <a:t>diploma verilmektedir</a:t>
            </a:r>
            <a:r>
              <a:rPr lang="tr-TR" altLang="tr-TR" dirty="0">
                <a:solidFill>
                  <a:schemeClr val="tx2">
                    <a:lumMod val="75000"/>
                  </a:schemeClr>
                </a:solidFill>
              </a:rPr>
              <a:t>.</a:t>
            </a:r>
          </a:p>
          <a:p>
            <a:pPr marL="342900" indent="-342900" algn="just">
              <a:lnSpc>
                <a:spcPct val="80000"/>
              </a:lnSpc>
              <a:spcBef>
                <a:spcPts val="200"/>
              </a:spcBef>
              <a:spcAft>
                <a:spcPts val="200"/>
              </a:spcAft>
              <a:buFont typeface="Wingdings" pitchFamily="2" charset="2"/>
              <a:buChar char="q"/>
            </a:pPr>
            <a:endParaRPr lang="tr-TR" altLang="tr-TR" dirty="0">
              <a:solidFill>
                <a:schemeClr val="tx2">
                  <a:lumMod val="75000"/>
                </a:schemeClr>
              </a:solidFill>
            </a:endParaRPr>
          </a:p>
          <a:p>
            <a:pPr marL="0" indent="0" algn="just">
              <a:lnSpc>
                <a:spcPct val="80000"/>
              </a:lnSpc>
              <a:spcBef>
                <a:spcPts val="200"/>
              </a:spcBef>
              <a:spcAft>
                <a:spcPts val="200"/>
              </a:spcAft>
              <a:buNone/>
            </a:pPr>
            <a:endParaRPr lang="tr-TR" dirty="0"/>
          </a:p>
        </p:txBody>
      </p:sp>
      <p:sp>
        <p:nvSpPr>
          <p:cNvPr id="3" name="Başlık 2"/>
          <p:cNvSpPr>
            <a:spLocks noGrp="1"/>
          </p:cNvSpPr>
          <p:nvPr>
            <p:ph type="title"/>
          </p:nvPr>
        </p:nvSpPr>
        <p:spPr/>
        <p:txBody>
          <a:bodyPr/>
          <a:lstStyle/>
          <a:p>
            <a:r>
              <a:rPr lang="tr-TR"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ÇOK PROGRAMLI LİSELER</a:t>
            </a:r>
            <a:endParaRPr lang="tr-TR" dirty="0"/>
          </a:p>
        </p:txBody>
      </p:sp>
    </p:spTree>
    <p:extLst>
      <p:ext uri="{BB962C8B-B14F-4D97-AF65-F5344CB8AC3E}">
        <p14:creationId xmlns:p14="http://schemas.microsoft.com/office/powerpoint/2010/main" val="14217563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85000" lnSpcReduction="10000"/>
          </a:bodyPr>
          <a:lstStyle/>
          <a:p>
            <a:pPr>
              <a:buFont typeface="Wingdings" pitchFamily="2" charset="2"/>
              <a:buChar char="q"/>
            </a:pPr>
            <a:r>
              <a:rPr lang="tr-TR" altLang="tr-TR" dirty="0"/>
              <a:t>Anadolu imam hatip meslek liselerinde genel kültür derslerinin yanı sıra dini ağırlıklı Kuran-ı Kerim, Arapça, Hadis, Fıkıh, Tefsir, İslam Tarihi öğretim programı, Karşılaştırmalı Dinler Tarihi dersi vb. meslek dersleri de verilmektedir. </a:t>
            </a:r>
            <a:endParaRPr lang="tr-TR" altLang="tr-TR" dirty="0" smtClean="0"/>
          </a:p>
          <a:p>
            <a:pPr>
              <a:buFont typeface="Wingdings" pitchFamily="2" charset="2"/>
              <a:buChar char="q"/>
            </a:pPr>
            <a:r>
              <a:rPr lang="tr-TR" altLang="tr-TR" dirty="0"/>
              <a:t>Öğretim süresi 4 yıldır. </a:t>
            </a:r>
            <a:endParaRPr lang="tr-TR" altLang="tr-TR" dirty="0" smtClean="0"/>
          </a:p>
          <a:p>
            <a:pPr>
              <a:buFont typeface="Wingdings" pitchFamily="2" charset="2"/>
              <a:buChar char="q"/>
            </a:pPr>
            <a:r>
              <a:rPr lang="tr-TR" altLang="tr-TR" dirty="0" smtClean="0"/>
              <a:t>Öğrenciler </a:t>
            </a:r>
            <a:r>
              <a:rPr lang="tr-TR" altLang="tr-TR" dirty="0"/>
              <a:t>mesleki alanda, fen bilimlerinde, güzel sanatlarda, sosyal ve kültürel konularda proje çalışmaları yapmaya teşvik edilmektedir. </a:t>
            </a:r>
          </a:p>
          <a:p>
            <a:pPr>
              <a:buFont typeface="Wingdings" pitchFamily="2" charset="2"/>
              <a:buChar char="q"/>
            </a:pPr>
            <a:r>
              <a:rPr lang="tr-TR" altLang="tr-TR" dirty="0"/>
              <a:t>Din öğretiminin bilimsel yöntemlerle desteklenerek derslerin işlendiği teknik donanımlı öğrenme ortamlarında geleceğin aydın din görevlileri yetiştirilmektedir.</a:t>
            </a:r>
          </a:p>
          <a:p>
            <a:endParaRPr lang="tr-TR" dirty="0"/>
          </a:p>
        </p:txBody>
      </p:sp>
      <p:sp>
        <p:nvSpPr>
          <p:cNvPr id="3" name="Başlık 2"/>
          <p:cNvSpPr>
            <a:spLocks noGrp="1"/>
          </p:cNvSpPr>
          <p:nvPr>
            <p:ph type="title"/>
          </p:nvPr>
        </p:nvSpPr>
        <p:spPr/>
        <p:txBody>
          <a:bodyPr/>
          <a:lstStyle/>
          <a:p>
            <a:r>
              <a:rPr lang="tr-TR" altLang="tr-TR"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ANADOLU İMAM HATİP LİSELERİ</a:t>
            </a:r>
            <a:endParaRPr lang="tr-TR" dirty="0"/>
          </a:p>
        </p:txBody>
      </p:sp>
    </p:spTree>
    <p:extLst>
      <p:ext uri="{BB962C8B-B14F-4D97-AF65-F5344CB8AC3E}">
        <p14:creationId xmlns:p14="http://schemas.microsoft.com/office/powerpoint/2010/main" val="39675682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92500" lnSpcReduction="10000"/>
          </a:bodyPr>
          <a:lstStyle/>
          <a:p>
            <a:r>
              <a:rPr lang="tr-TR" altLang="tr-TR" dirty="0"/>
              <a:t>İlköğretimden sonra çalışma hayatına atılmak zorunda olan öğrenciler için olan bir eğitim merkezidir.</a:t>
            </a:r>
          </a:p>
          <a:p>
            <a:r>
              <a:rPr lang="tr-TR" altLang="tr-TR" dirty="0"/>
              <a:t>Mesleki Eğitim Merkezleri: 3308 Sayılı Mesleki Eğitim Kanununun gereğince Çıraklık Eğitimi uygulama kapsamına alınan il meslek dallarında aday çırak, çırak, kalfa ve ustalara eğitim vermek ve çeşitli meslek kursları açmak sureti ile sanayimizin ihtiyaç duyduğu vasıflı ara insan gücünü yetiştirmek amacıyla açılan eğitim kurumlarıdır.</a:t>
            </a:r>
          </a:p>
          <a:p>
            <a:r>
              <a:rPr lang="tr-TR" altLang="tr-TR" dirty="0"/>
              <a:t>Yine bu kanun gereğince mesleki eğitim merkezine ilköğretim mezunu olma şartını yerine getirenler alınır.</a:t>
            </a:r>
          </a:p>
          <a:p>
            <a:endParaRPr lang="tr-TR" dirty="0"/>
          </a:p>
        </p:txBody>
      </p:sp>
      <p:sp>
        <p:nvSpPr>
          <p:cNvPr id="3" name="Başlık 2"/>
          <p:cNvSpPr>
            <a:spLocks noGrp="1"/>
          </p:cNvSpPr>
          <p:nvPr>
            <p:ph type="title"/>
          </p:nvPr>
        </p:nvSpPr>
        <p:spPr/>
        <p:txBody>
          <a:bodyPr/>
          <a:lstStyle/>
          <a:p>
            <a:r>
              <a:rPr lang="tr-TR" altLang="tr-TR"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MESLEKİ EĞİTİM MERKEZLERİ</a:t>
            </a:r>
            <a:endParaRPr lang="tr-TR" dirty="0"/>
          </a:p>
        </p:txBody>
      </p:sp>
    </p:spTree>
    <p:extLst>
      <p:ext uri="{BB962C8B-B14F-4D97-AF65-F5344CB8AC3E}">
        <p14:creationId xmlns:p14="http://schemas.microsoft.com/office/powerpoint/2010/main" val="20011391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872067" y="2420888"/>
            <a:ext cx="7408333" cy="3705275"/>
          </a:xfrm>
        </p:spPr>
        <p:txBody>
          <a:bodyPr>
            <a:normAutofit fontScale="85000" lnSpcReduction="10000"/>
          </a:bodyPr>
          <a:lstStyle/>
          <a:p>
            <a:pPr algn="ctr">
              <a:lnSpc>
                <a:spcPct val="80000"/>
              </a:lnSpc>
              <a:buFontTx/>
              <a:buNone/>
            </a:pPr>
            <a:endParaRPr lang="tr-TR" altLang="tr-TR" sz="2000" b="1" dirty="0"/>
          </a:p>
          <a:p>
            <a:pPr>
              <a:lnSpc>
                <a:spcPct val="150000"/>
              </a:lnSpc>
              <a:buFont typeface="Wingdings" pitchFamily="2" charset="2"/>
              <a:buChar char="q"/>
            </a:pPr>
            <a:r>
              <a:rPr lang="tr-TR" altLang="tr-TR" dirty="0"/>
              <a:t>Resmi Fen Liselerine, </a:t>
            </a:r>
          </a:p>
          <a:p>
            <a:pPr>
              <a:lnSpc>
                <a:spcPct val="150000"/>
              </a:lnSpc>
              <a:buFont typeface="Wingdings" pitchFamily="2" charset="2"/>
              <a:buChar char="q"/>
            </a:pPr>
            <a:r>
              <a:rPr lang="tr-TR" altLang="tr-TR" dirty="0"/>
              <a:t>Özel Fen Liselerine,</a:t>
            </a:r>
          </a:p>
          <a:p>
            <a:pPr>
              <a:lnSpc>
                <a:spcPct val="150000"/>
              </a:lnSpc>
              <a:buFont typeface="Wingdings" pitchFamily="2" charset="2"/>
              <a:buChar char="q"/>
            </a:pPr>
            <a:r>
              <a:rPr lang="tr-TR" altLang="tr-TR" dirty="0"/>
              <a:t>Sosyal Bilimler Liselerine,</a:t>
            </a:r>
          </a:p>
          <a:p>
            <a:pPr>
              <a:lnSpc>
                <a:spcPct val="150000"/>
              </a:lnSpc>
              <a:buFont typeface="Wingdings" pitchFamily="2" charset="2"/>
              <a:buChar char="q"/>
            </a:pPr>
            <a:r>
              <a:rPr lang="tr-TR" altLang="tr-TR" dirty="0"/>
              <a:t>Anadolu Liselerine,</a:t>
            </a:r>
          </a:p>
          <a:p>
            <a:pPr>
              <a:lnSpc>
                <a:spcPct val="150000"/>
              </a:lnSpc>
              <a:buFont typeface="Wingdings" pitchFamily="2" charset="2"/>
              <a:buChar char="q"/>
            </a:pPr>
            <a:r>
              <a:rPr lang="tr-TR" altLang="tr-TR" dirty="0"/>
              <a:t>Anadolu Mesleki ve Teknik Liselere,</a:t>
            </a:r>
          </a:p>
          <a:p>
            <a:pPr>
              <a:lnSpc>
                <a:spcPct val="150000"/>
              </a:lnSpc>
              <a:buFont typeface="Wingdings" pitchFamily="2" charset="2"/>
              <a:buChar char="q"/>
            </a:pPr>
            <a:r>
              <a:rPr lang="tr-TR" altLang="tr-TR" dirty="0"/>
              <a:t>Anadolu İmam-Hatip Liselerine,</a:t>
            </a:r>
          </a:p>
          <a:p>
            <a:pPr>
              <a:lnSpc>
                <a:spcPct val="150000"/>
              </a:lnSpc>
              <a:buFont typeface="Wingdings" pitchFamily="2" charset="2"/>
              <a:buChar char="q"/>
            </a:pPr>
            <a:r>
              <a:rPr lang="tr-TR" altLang="tr-TR" dirty="0"/>
              <a:t>Çok Programlı Liselere</a:t>
            </a:r>
          </a:p>
          <a:p>
            <a:endParaRPr lang="tr-TR" dirty="0"/>
          </a:p>
        </p:txBody>
      </p:sp>
      <p:sp>
        <p:nvSpPr>
          <p:cNvPr id="3" name="Başlık 2"/>
          <p:cNvSpPr>
            <a:spLocks noGrp="1"/>
          </p:cNvSpPr>
          <p:nvPr>
            <p:ph type="title"/>
          </p:nvPr>
        </p:nvSpPr>
        <p:spPr>
          <a:xfrm>
            <a:off x="467544" y="620688"/>
            <a:ext cx="8229600" cy="1252728"/>
          </a:xfrm>
        </p:spPr>
        <p:txBody>
          <a:bodyPr>
            <a:normAutofit fontScale="90000"/>
          </a:bodyPr>
          <a:lstStyle/>
          <a:p>
            <a:r>
              <a:rPr lang="tr-TR" altLang="tr-TR" b="1" dirty="0"/>
              <a:t>Temel eğitimden ortaöğretime geçiş sistemi ile;</a:t>
            </a:r>
            <a:br>
              <a:rPr lang="tr-TR" altLang="tr-TR" b="1" dirty="0"/>
            </a:br>
            <a:endParaRPr lang="tr-TR" dirty="0"/>
          </a:p>
        </p:txBody>
      </p:sp>
    </p:spTree>
    <p:extLst>
      <p:ext uri="{BB962C8B-B14F-4D97-AF65-F5344CB8AC3E}">
        <p14:creationId xmlns:p14="http://schemas.microsoft.com/office/powerpoint/2010/main" val="34949125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539552" y="2561436"/>
            <a:ext cx="4608512" cy="4065315"/>
          </a:xfrm>
        </p:spPr>
        <p:txBody>
          <a:bodyPr>
            <a:normAutofit fontScale="70000" lnSpcReduction="20000"/>
          </a:bodyPr>
          <a:lstStyle/>
          <a:p>
            <a:pPr>
              <a:lnSpc>
                <a:spcPct val="150000"/>
              </a:lnSpc>
              <a:buFont typeface="Wingdings" pitchFamily="2" charset="2"/>
              <a:buChar char="q"/>
            </a:pPr>
            <a:r>
              <a:rPr lang="tr-TR" dirty="0"/>
              <a:t>Zekâ düzeyleri ile fen ve matematik alanlarındaki yetenekleri yüksek olan öğrencileri, matematik ve fen bilimleri alanında yükseköğrenime hazırlar. </a:t>
            </a:r>
          </a:p>
          <a:p>
            <a:pPr>
              <a:lnSpc>
                <a:spcPct val="150000"/>
              </a:lnSpc>
              <a:buFont typeface="Wingdings" pitchFamily="2" charset="2"/>
              <a:buChar char="q"/>
            </a:pPr>
            <a:r>
              <a:rPr lang="tr-TR" dirty="0"/>
              <a:t>Matematik ve fen bilimleri alanlarında gereksinim duyulan üstün nitelikli bilim adamlarının yetiştirilmesine kaynaklık eder. </a:t>
            </a:r>
          </a:p>
          <a:p>
            <a:pPr>
              <a:lnSpc>
                <a:spcPct val="150000"/>
              </a:lnSpc>
              <a:buFont typeface="Wingdings" pitchFamily="2" charset="2"/>
              <a:buChar char="q"/>
            </a:pPr>
            <a:r>
              <a:rPr lang="tr-TR" dirty="0"/>
              <a:t>10. 11. ve 12. Sınıflarda Ağırlıklı Olarak Fizik, Kimya, Biyoloji ve Matematik Yani SAYISAL Dersler Verilmektedir.</a:t>
            </a:r>
          </a:p>
          <a:p>
            <a:endParaRPr lang="tr-TR" dirty="0"/>
          </a:p>
        </p:txBody>
      </p:sp>
      <p:sp>
        <p:nvSpPr>
          <p:cNvPr id="3" name="Başlık 2"/>
          <p:cNvSpPr>
            <a:spLocks noGrp="1"/>
          </p:cNvSpPr>
          <p:nvPr>
            <p:ph type="title"/>
          </p:nvPr>
        </p:nvSpPr>
        <p:spPr/>
        <p:txBody>
          <a:bodyPr>
            <a:normAutofit/>
          </a:bodyPr>
          <a:lstStyle/>
          <a:p>
            <a:r>
              <a:rPr lang="tr-TR"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38100" dist="38100" dir="2700000" algn="tl">
                    <a:srgbClr val="000000">
                      <a:alpha val="43137"/>
                    </a:srgbClr>
                  </a:outerShdw>
                </a:effectLst>
              </a:rPr>
              <a:t>FEN </a:t>
            </a:r>
            <a:r>
              <a:rPr lang="tr-TR"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38100" dist="38100" dir="2700000" algn="tl">
                    <a:srgbClr val="000000">
                      <a:alpha val="43137"/>
                    </a:srgbClr>
                  </a:outerShdw>
                </a:effectLst>
              </a:rPr>
              <a:t>LİSELERİ</a:t>
            </a:r>
            <a:endParaRPr lang="tr-TR" dirty="0"/>
          </a:p>
        </p:txBody>
      </p:sp>
      <p:pic>
        <p:nvPicPr>
          <p:cNvPr id="4" name="Resim 3" descr="https://fbcdn-sphotos-b-a.akamaihd.net/hphotos-ak-prn1/s720x720/522110_480347848694886_759141755_n.jpg"/>
          <p:cNvPicPr preferRelativeResize="0"/>
          <p:nvPr/>
        </p:nvPicPr>
        <p:blipFill>
          <a:blip r:embed="rId2" cstate="print">
            <a:extLst>
              <a:ext uri="{28A0092B-C50C-407E-A947-70E740481C1C}">
                <a14:useLocalDpi xmlns:a14="http://schemas.microsoft.com/office/drawing/2010/main" val="0"/>
              </a:ext>
            </a:extLst>
          </a:blip>
          <a:srcRect/>
          <a:stretch>
            <a:fillRect/>
          </a:stretch>
        </p:blipFill>
        <p:spPr bwMode="auto">
          <a:xfrm>
            <a:off x="5580112" y="2529000"/>
            <a:ext cx="2880000" cy="1800000"/>
          </a:xfrm>
          <a:prstGeom prst="rect">
            <a:avLst/>
          </a:prstGeom>
          <a:noFill/>
          <a:ln>
            <a:noFill/>
          </a:ln>
          <a:effectLst>
            <a:softEdge rad="63500"/>
          </a:effectLst>
        </p:spPr>
      </p:pic>
      <p:pic>
        <p:nvPicPr>
          <p:cNvPr id="5" name="Picture 2" descr="D:\REHBERLİK-2\e dergi resimler-2\ALANLAR\kimya_sektoru_ihracatta_ilk_siraya_yerlesti_h107397.jpg"/>
          <p:cNvPicPr preferRelativeResize="0">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80112" y="4329000"/>
            <a:ext cx="2880000" cy="1800000"/>
          </a:xfrm>
          <a:prstGeom prst="rect">
            <a:avLst/>
          </a:prstGeom>
          <a:noFill/>
          <a:effectLst>
            <a:softEdge rad="63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95909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872067" y="2675467"/>
            <a:ext cx="6796277" cy="3450696"/>
          </a:xfrm>
        </p:spPr>
        <p:txBody>
          <a:bodyPr>
            <a:normAutofit fontScale="92500"/>
          </a:bodyPr>
          <a:lstStyle/>
          <a:p>
            <a:pPr>
              <a:buFont typeface="Wingdings" pitchFamily="2" charset="2"/>
              <a:buChar char="q"/>
            </a:pPr>
            <a:r>
              <a:rPr lang="tr-TR" dirty="0"/>
              <a:t>Yeni teknolojileri kullanabilen, yeni bilgiler üretebilen ve projeler hazırlayabilen bireyler yetiştirir. </a:t>
            </a:r>
          </a:p>
          <a:p>
            <a:pPr>
              <a:buFont typeface="Wingdings" pitchFamily="2" charset="2"/>
              <a:buChar char="q"/>
            </a:pPr>
            <a:r>
              <a:rPr lang="tr-TR" dirty="0"/>
              <a:t>Öğrencilerin bilimsel araştırma yapmalarına, bilimsel ve teknolojik gelişmeleri izlemelerine yardımcı olacak şekilde yabancı dilde iyi yetişmelerini sağlar. </a:t>
            </a:r>
          </a:p>
          <a:p>
            <a:pPr>
              <a:buFont typeface="Wingdings" pitchFamily="2" charset="2"/>
              <a:buChar char="q"/>
            </a:pPr>
            <a:r>
              <a:rPr lang="tr-TR" dirty="0"/>
              <a:t>Birinci yabancı dili İngilizce olan fen liselerinde öğrenim süresi 4 (dört) yıldır. </a:t>
            </a:r>
          </a:p>
          <a:p>
            <a:pPr>
              <a:buFont typeface="Wingdings" pitchFamily="2" charset="2"/>
              <a:buChar char="q"/>
            </a:pPr>
            <a:r>
              <a:rPr lang="tr-TR" dirty="0"/>
              <a:t>Yatılı ve karma okullardır.</a:t>
            </a:r>
          </a:p>
          <a:p>
            <a:endParaRPr lang="tr-TR" dirty="0"/>
          </a:p>
        </p:txBody>
      </p:sp>
      <p:sp>
        <p:nvSpPr>
          <p:cNvPr id="3" name="Başlık 2"/>
          <p:cNvSpPr>
            <a:spLocks noGrp="1"/>
          </p:cNvSpPr>
          <p:nvPr>
            <p:ph type="title"/>
          </p:nvPr>
        </p:nvSpPr>
        <p:spPr/>
        <p:txBody>
          <a:bodyPr/>
          <a:lstStyle/>
          <a:p>
            <a:r>
              <a:rPr lang="tr-TR"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38100" dist="38100" dir="2700000" algn="tl">
                    <a:srgbClr val="000000">
                      <a:alpha val="43137"/>
                    </a:srgbClr>
                  </a:outerShdw>
                </a:effectLst>
              </a:rPr>
              <a:t>FEN LİSELERİ</a:t>
            </a:r>
            <a:endParaRPr lang="tr-TR" dirty="0"/>
          </a:p>
        </p:txBody>
      </p:sp>
    </p:spTree>
    <p:extLst>
      <p:ext uri="{BB962C8B-B14F-4D97-AF65-F5344CB8AC3E}">
        <p14:creationId xmlns:p14="http://schemas.microsoft.com/office/powerpoint/2010/main" val="33466937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923928" y="2636912"/>
            <a:ext cx="4752528" cy="3816424"/>
          </a:xfrm>
        </p:spPr>
        <p:txBody>
          <a:bodyPr>
            <a:normAutofit fontScale="85000" lnSpcReduction="10000"/>
          </a:bodyPr>
          <a:lstStyle/>
          <a:p>
            <a:pPr algn="just">
              <a:lnSpc>
                <a:spcPct val="90000"/>
              </a:lnSpc>
              <a:buFont typeface="Wingdings" pitchFamily="2" charset="2"/>
              <a:buChar char="q"/>
            </a:pPr>
            <a:r>
              <a:rPr lang="tr-TR" altLang="tr-TR" dirty="0">
                <a:solidFill>
                  <a:schemeClr val="tx2">
                    <a:lumMod val="75000"/>
                  </a:schemeClr>
                </a:solidFill>
              </a:rPr>
              <a:t>Okulun amaçları; Sosyal Bilimler ve Edebiyat alanında ihtiyaç duyulan nitelikli bilim adamlarını yetiştirmek, zekâ düzeyleri ile edebiyat ve sosyal bilimler alanlarındaki ilgi ve yetenekleri üst düzeyde olan öğrencileri bu alanda yükseköğretime hazırlamak yer almaktadır.</a:t>
            </a:r>
          </a:p>
          <a:p>
            <a:pPr algn="just">
              <a:lnSpc>
                <a:spcPct val="90000"/>
              </a:lnSpc>
              <a:buFont typeface="Wingdings" pitchFamily="2" charset="2"/>
              <a:buChar char="q"/>
            </a:pPr>
            <a:endParaRPr lang="tr-TR" altLang="tr-TR" sz="500" dirty="0">
              <a:solidFill>
                <a:schemeClr val="tx2">
                  <a:lumMod val="75000"/>
                </a:schemeClr>
              </a:solidFill>
            </a:endParaRPr>
          </a:p>
          <a:p>
            <a:pPr algn="just">
              <a:lnSpc>
                <a:spcPct val="90000"/>
              </a:lnSpc>
              <a:buFont typeface="Wingdings" pitchFamily="2" charset="2"/>
              <a:buChar char="q"/>
            </a:pPr>
            <a:r>
              <a:rPr lang="tr-TR" altLang="tr-TR" dirty="0">
                <a:solidFill>
                  <a:schemeClr val="tx2">
                    <a:lumMod val="75000"/>
                  </a:schemeClr>
                </a:solidFill>
              </a:rPr>
              <a:t>Ayrıca amaçlarından biri de siyaset ve bürokrasiye kültürlü; devleti ve demokrasiyi iyi tanıyan, ona işlerlik kazandıracak elemanları yetiştirmektir</a:t>
            </a:r>
            <a:r>
              <a:rPr lang="tr-TR" altLang="tr-TR" dirty="0" smtClean="0">
                <a:solidFill>
                  <a:schemeClr val="tx2">
                    <a:lumMod val="75000"/>
                  </a:schemeClr>
                </a:solidFill>
              </a:rPr>
              <a:t>.</a:t>
            </a:r>
          </a:p>
          <a:p>
            <a:pPr>
              <a:lnSpc>
                <a:spcPct val="90000"/>
              </a:lnSpc>
              <a:buFont typeface="Wingdings" pitchFamily="2" charset="2"/>
              <a:buChar char="q"/>
            </a:pPr>
            <a:r>
              <a:rPr lang="tr-TR" altLang="tr-TR" dirty="0">
                <a:solidFill>
                  <a:schemeClr val="tx2">
                    <a:lumMod val="75000"/>
                  </a:schemeClr>
                </a:solidFill>
              </a:rPr>
              <a:t>Bu okullarda öğretim süresi 1 yılı hazırlık  </a:t>
            </a:r>
          </a:p>
          <a:p>
            <a:pPr marL="0" indent="0">
              <a:lnSpc>
                <a:spcPct val="90000"/>
              </a:lnSpc>
              <a:buNone/>
            </a:pPr>
            <a:r>
              <a:rPr lang="tr-TR" altLang="tr-TR" dirty="0">
                <a:solidFill>
                  <a:schemeClr val="tx2">
                    <a:lumMod val="75000"/>
                  </a:schemeClr>
                </a:solidFill>
              </a:rPr>
              <a:t>olmak üzere 5 yıldır. </a:t>
            </a:r>
          </a:p>
          <a:p>
            <a:pPr algn="just">
              <a:lnSpc>
                <a:spcPct val="90000"/>
              </a:lnSpc>
              <a:buFont typeface="Wingdings" pitchFamily="2" charset="2"/>
              <a:buChar char="q"/>
            </a:pPr>
            <a:endParaRPr lang="tr-TR" altLang="tr-TR" dirty="0">
              <a:solidFill>
                <a:schemeClr val="tx2">
                  <a:lumMod val="75000"/>
                </a:schemeClr>
              </a:solidFill>
            </a:endParaRPr>
          </a:p>
          <a:p>
            <a:endParaRPr lang="tr-TR" dirty="0"/>
          </a:p>
        </p:txBody>
      </p:sp>
      <p:sp>
        <p:nvSpPr>
          <p:cNvPr id="3" name="Başlık 2"/>
          <p:cNvSpPr>
            <a:spLocks noGrp="1"/>
          </p:cNvSpPr>
          <p:nvPr>
            <p:ph type="title"/>
          </p:nvPr>
        </p:nvSpPr>
        <p:spPr/>
        <p:txBody>
          <a:bodyPr/>
          <a:lstStyle/>
          <a:p>
            <a:r>
              <a:rPr lang="tr-TR"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SOSYAL BİLİMLER LİSELERİ</a:t>
            </a:r>
            <a:endParaRPr lang="tr-TR" dirty="0"/>
          </a:p>
        </p:txBody>
      </p:sp>
      <p:pic>
        <p:nvPicPr>
          <p:cNvPr id="4" name="Resim 3" descr="http://www.hukukihaber.net/images/haberler/271_avukat_hakim_ve_savcilik_icin_yarisacak_h24438.jpg"/>
          <p:cNvPicPr/>
          <p:nvPr/>
        </p:nvPicPr>
        <p:blipFill>
          <a:blip r:embed="rId2">
            <a:extLst>
              <a:ext uri="{28A0092B-C50C-407E-A947-70E740481C1C}">
                <a14:useLocalDpi xmlns:a14="http://schemas.microsoft.com/office/drawing/2010/main" val="0"/>
              </a:ext>
            </a:extLst>
          </a:blip>
          <a:srcRect/>
          <a:stretch>
            <a:fillRect/>
          </a:stretch>
        </p:blipFill>
        <p:spPr bwMode="auto">
          <a:xfrm>
            <a:off x="755576" y="2132856"/>
            <a:ext cx="2880000" cy="2160000"/>
          </a:xfrm>
          <a:prstGeom prst="rect">
            <a:avLst/>
          </a:prstGeom>
          <a:noFill/>
          <a:ln>
            <a:noFill/>
          </a:ln>
          <a:effectLst>
            <a:softEdge rad="63500"/>
          </a:effectLst>
        </p:spPr>
      </p:pic>
      <p:pic>
        <p:nvPicPr>
          <p:cNvPr id="5" name="Resim 4" descr="http://www.algul.av.tr/images/adalet.jpg"/>
          <p:cNvPicPr/>
          <p:nvPr/>
        </p:nvPicPr>
        <p:blipFill>
          <a:blip r:embed="rId3">
            <a:extLst>
              <a:ext uri="{28A0092B-C50C-407E-A947-70E740481C1C}">
                <a14:useLocalDpi xmlns:a14="http://schemas.microsoft.com/office/drawing/2010/main" val="0"/>
              </a:ext>
            </a:extLst>
          </a:blip>
          <a:srcRect/>
          <a:stretch>
            <a:fillRect/>
          </a:stretch>
        </p:blipFill>
        <p:spPr bwMode="auto">
          <a:xfrm>
            <a:off x="827584" y="4271896"/>
            <a:ext cx="2880000" cy="2015614"/>
          </a:xfrm>
          <a:prstGeom prst="rect">
            <a:avLst/>
          </a:prstGeom>
          <a:noFill/>
          <a:ln>
            <a:noFill/>
          </a:ln>
          <a:effectLst>
            <a:softEdge rad="63500"/>
          </a:effectLst>
        </p:spPr>
      </p:pic>
    </p:spTree>
    <p:extLst>
      <p:ext uri="{BB962C8B-B14F-4D97-AF65-F5344CB8AC3E}">
        <p14:creationId xmlns:p14="http://schemas.microsoft.com/office/powerpoint/2010/main" val="1515517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92500" lnSpcReduction="20000"/>
          </a:bodyPr>
          <a:lstStyle/>
          <a:p>
            <a:pPr>
              <a:lnSpc>
                <a:spcPct val="150000"/>
              </a:lnSpc>
              <a:buFont typeface="Wingdings" pitchFamily="2" charset="2"/>
              <a:buChar char="q"/>
            </a:pPr>
            <a:r>
              <a:rPr lang="tr-TR" altLang="tr-TR" dirty="0">
                <a:solidFill>
                  <a:schemeClr val="tx2">
                    <a:lumMod val="75000"/>
                  </a:schemeClr>
                </a:solidFill>
              </a:rPr>
              <a:t>Okulun amaçları; öğrencilerin ilgi, yetenek ve başarılarına göre yüksek öğretim programlarına hazırlanmalarını, yabancı dili, dünyadaki bilimsel ve teknolojik gelişmeleri izleyebilecek düzeyde öğrenmelerini sağlamaktır.</a:t>
            </a:r>
          </a:p>
          <a:p>
            <a:pPr>
              <a:lnSpc>
                <a:spcPct val="150000"/>
              </a:lnSpc>
              <a:buFont typeface="Wingdings" pitchFamily="2" charset="2"/>
              <a:buChar char="q"/>
            </a:pPr>
            <a:r>
              <a:rPr lang="tr-TR" altLang="tr-TR" dirty="0">
                <a:solidFill>
                  <a:schemeClr val="tx2">
                    <a:lumMod val="75000"/>
                  </a:schemeClr>
                </a:solidFill>
              </a:rPr>
              <a:t>Öğrenim süreleri 4 yıldır.</a:t>
            </a:r>
          </a:p>
          <a:p>
            <a:pPr algn="just">
              <a:lnSpc>
                <a:spcPct val="150000"/>
              </a:lnSpc>
              <a:buFont typeface="Wingdings" pitchFamily="2" charset="2"/>
              <a:buChar char="q"/>
            </a:pPr>
            <a:r>
              <a:rPr lang="tr-TR" altLang="tr-TR" dirty="0">
                <a:solidFill>
                  <a:schemeClr val="tx2">
                    <a:lumMod val="75000"/>
                  </a:schemeClr>
                </a:solidFill>
              </a:rPr>
              <a:t>Köklü Anadolu </a:t>
            </a:r>
            <a:r>
              <a:rPr lang="tr-TR" altLang="tr-TR" dirty="0" smtClean="0">
                <a:solidFill>
                  <a:schemeClr val="tx2">
                    <a:lumMod val="75000"/>
                  </a:schemeClr>
                </a:solidFill>
              </a:rPr>
              <a:t>liselerinden mezun olanların üniversitelere </a:t>
            </a:r>
            <a:r>
              <a:rPr lang="tr-TR" altLang="tr-TR" dirty="0">
                <a:solidFill>
                  <a:schemeClr val="tx2">
                    <a:lumMod val="75000"/>
                  </a:schemeClr>
                </a:solidFill>
              </a:rPr>
              <a:t>yerleşme oranı yüksektir.</a:t>
            </a:r>
          </a:p>
          <a:p>
            <a:endParaRPr lang="tr-TR" dirty="0"/>
          </a:p>
        </p:txBody>
      </p:sp>
      <p:sp>
        <p:nvSpPr>
          <p:cNvPr id="3" name="Başlık 2"/>
          <p:cNvSpPr>
            <a:spLocks noGrp="1"/>
          </p:cNvSpPr>
          <p:nvPr>
            <p:ph type="title"/>
          </p:nvPr>
        </p:nvSpPr>
        <p:spPr/>
        <p:txBody>
          <a:bodyPr/>
          <a:lstStyle/>
          <a:p>
            <a:r>
              <a:rPr lang="tr-TR" altLang="tr-TR"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ANADOLU LİSELERİ</a:t>
            </a:r>
            <a:endParaRPr lang="tr-TR" dirty="0"/>
          </a:p>
        </p:txBody>
      </p:sp>
    </p:spTree>
    <p:extLst>
      <p:ext uri="{BB962C8B-B14F-4D97-AF65-F5344CB8AC3E}">
        <p14:creationId xmlns:p14="http://schemas.microsoft.com/office/powerpoint/2010/main" val="32025286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611560" y="2492896"/>
            <a:ext cx="4636037" cy="4104456"/>
          </a:xfrm>
        </p:spPr>
        <p:txBody>
          <a:bodyPr>
            <a:normAutofit fontScale="70000" lnSpcReduction="20000"/>
          </a:bodyPr>
          <a:lstStyle/>
          <a:p>
            <a:pPr fontAlgn="base"/>
            <a:r>
              <a:rPr lang="tr-TR" dirty="0"/>
              <a:t>Bu okullarda öğrencilere, orta öğretim düzeyinde ortak bir genel kültür kazandırmayı amaçlayan </a:t>
            </a:r>
            <a:r>
              <a:rPr lang="tr-TR" b="1" dirty="0"/>
              <a:t>genel kültür dersleri ile birlikte endüstriyel teknik alanlarda mesleki formasyon verilmesini</a:t>
            </a:r>
            <a:r>
              <a:rPr lang="tr-TR" dirty="0"/>
              <a:t> ve en az bir yabancı dil öğretilmesini amaçlayan, öğrencileri hem hayata, hem de yüksek öğrenime hazırlayan, programlar uygulanmaktadır.</a:t>
            </a:r>
          </a:p>
          <a:p>
            <a:pPr fontAlgn="base"/>
            <a:r>
              <a:rPr lang="tr-TR" dirty="0"/>
              <a:t>Anadolu teknik meslek liselerinin öğretim süresi 4 yıldır. </a:t>
            </a:r>
          </a:p>
          <a:p>
            <a:pPr fontAlgn="base"/>
            <a:r>
              <a:rPr lang="tr-TR" dirty="0"/>
              <a:t>Kamu ve özel sektörün</a:t>
            </a:r>
            <a:r>
              <a:rPr lang="tr-TR" b="1" dirty="0"/>
              <a:t> muhasebe ve finansman, pazarlama ve perakende, büro yönetimi ve sekreterlik, bilişim teknolojileri </a:t>
            </a:r>
            <a:r>
              <a:rPr lang="tr-TR" b="1" dirty="0" smtClean="0"/>
              <a:t>gibi bir çok farklı alanlarda</a:t>
            </a:r>
            <a:r>
              <a:rPr lang="tr-TR" dirty="0" smtClean="0"/>
              <a:t> </a:t>
            </a:r>
            <a:r>
              <a:rPr lang="tr-TR" dirty="0"/>
              <a:t>ihtiyaç duyduğu, yabancı dil bilir, nitelikli elemanları yetiştiren, öğrencileri hem mesleğe hem de yüksek öğrenime hazırlayan ilköğretim okulu  üzerine dört yıl eğitim  süreli  meslek liseleridir.</a:t>
            </a:r>
          </a:p>
        </p:txBody>
      </p:sp>
      <p:sp>
        <p:nvSpPr>
          <p:cNvPr id="3" name="Başlık 2"/>
          <p:cNvSpPr>
            <a:spLocks noGrp="1"/>
          </p:cNvSpPr>
          <p:nvPr>
            <p:ph type="title"/>
          </p:nvPr>
        </p:nvSpPr>
        <p:spPr/>
        <p:txBody>
          <a:bodyPr>
            <a:normAutofit fontScale="90000"/>
          </a:bodyPr>
          <a:lstStyle/>
          <a:p>
            <a:r>
              <a:rPr lang="tr-TR"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MESLEKİ VE TEKNİK</a:t>
            </a:r>
            <a:br>
              <a:rPr lang="tr-TR"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br>
            <a:r>
              <a:rPr lang="tr-TR"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 ANADOLU </a:t>
            </a:r>
            <a:r>
              <a:rPr lang="tr-TR"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LİSELERİ</a:t>
            </a:r>
            <a:endParaRPr lang="tr-TR" dirty="0"/>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772000" y="2924944"/>
            <a:ext cx="3048472" cy="3240360"/>
          </a:xfrm>
          <a:prstGeom prst="ellipse">
            <a:avLst/>
          </a:prstGeom>
        </p:spPr>
      </p:pic>
    </p:spTree>
    <p:extLst>
      <p:ext uri="{BB962C8B-B14F-4D97-AF65-F5344CB8AC3E}">
        <p14:creationId xmlns:p14="http://schemas.microsoft.com/office/powerpoint/2010/main" val="25852597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779912" y="2708920"/>
            <a:ext cx="4500488" cy="3921885"/>
          </a:xfrm>
        </p:spPr>
        <p:txBody>
          <a:bodyPr>
            <a:normAutofit fontScale="62500" lnSpcReduction="20000"/>
          </a:bodyPr>
          <a:lstStyle/>
          <a:p>
            <a:pPr>
              <a:lnSpc>
                <a:spcPct val="160000"/>
              </a:lnSpc>
              <a:spcAft>
                <a:spcPts val="500"/>
              </a:spcAft>
              <a:buFont typeface="Wingdings" pitchFamily="2" charset="2"/>
              <a:buChar char="v"/>
            </a:pPr>
            <a:r>
              <a:rPr lang="tr-TR" altLang="tr-TR" dirty="0"/>
              <a:t>Sağlık Bakanlığına bağlı kamu ve özel yataklı/yataksız sağlık kurum ve kuruluşlarına ara eleman yetiştirmek üzere açılan okullardır. </a:t>
            </a:r>
          </a:p>
          <a:p>
            <a:pPr>
              <a:lnSpc>
                <a:spcPct val="150000"/>
              </a:lnSpc>
              <a:spcAft>
                <a:spcPts val="500"/>
              </a:spcAft>
              <a:buFont typeface="Wingdings" pitchFamily="2" charset="2"/>
              <a:buChar char="v"/>
            </a:pPr>
            <a:r>
              <a:rPr lang="tr-TR" altLang="tr-TR" dirty="0"/>
              <a:t>Türk Millî Eğitiminin genel, sağlık alanının özel amaçları doğrultusunda, ortaöğretim seviyesinde genel kültür, sağlık alanıyla ilgili temel bilim, her alan/dala özel mesleki yeterlilik kazandıran, öğrencileri hayata, sağlık alanına ve yükseköğrenime hazırlayan, yabancı dil olarak İngilizce öğretilmesini amaçlayan programlar uygulanmakta olup, “Anadolu” programlarında İngilizce dersi ağırlıklı olarak verilir. </a:t>
            </a:r>
          </a:p>
          <a:p>
            <a:endParaRPr lang="tr-TR" dirty="0"/>
          </a:p>
        </p:txBody>
      </p:sp>
      <p:sp>
        <p:nvSpPr>
          <p:cNvPr id="3" name="Başlık 2"/>
          <p:cNvSpPr>
            <a:spLocks noGrp="1"/>
          </p:cNvSpPr>
          <p:nvPr>
            <p:ph type="title"/>
          </p:nvPr>
        </p:nvSpPr>
        <p:spPr/>
        <p:txBody>
          <a:bodyPr>
            <a:normAutofit/>
          </a:bodyPr>
          <a:lstStyle/>
          <a:p>
            <a:r>
              <a:rPr lang="tr-TR" altLang="tr-TR" b="1" dirty="0">
                <a:ln w="11430"/>
                <a:solidFill>
                  <a:srgbClr val="FF0000"/>
                </a:solidFill>
                <a:effectLst>
                  <a:outerShdw blurRad="80000" dist="40000" dir="5040000" algn="tl">
                    <a:srgbClr val="000000">
                      <a:alpha val="30000"/>
                    </a:srgbClr>
                  </a:outerShdw>
                </a:effectLst>
              </a:rPr>
              <a:t>SAĞLIK MESLEK </a:t>
            </a:r>
            <a:r>
              <a:rPr lang="tr-TR" altLang="tr-TR" b="1" dirty="0" smtClean="0">
                <a:ln w="11430"/>
                <a:solidFill>
                  <a:srgbClr val="FF0000"/>
                </a:solidFill>
                <a:effectLst>
                  <a:outerShdw blurRad="80000" dist="40000" dir="5040000" algn="tl">
                    <a:srgbClr val="000000">
                      <a:alpha val="30000"/>
                    </a:srgbClr>
                  </a:outerShdw>
                </a:effectLst>
              </a:rPr>
              <a:t>LİSELERİ</a:t>
            </a:r>
            <a:endParaRPr lang="tr-TR"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5536" y="2852936"/>
            <a:ext cx="3168352" cy="2880320"/>
          </a:xfrm>
          <a:prstGeom prst="rect">
            <a:avLst/>
          </a:prstGeom>
        </p:spPr>
      </p:pic>
    </p:spTree>
    <p:extLst>
      <p:ext uri="{BB962C8B-B14F-4D97-AF65-F5344CB8AC3E}">
        <p14:creationId xmlns:p14="http://schemas.microsoft.com/office/powerpoint/2010/main" val="8954992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872067" y="2675466"/>
            <a:ext cx="7408333" cy="3849877"/>
          </a:xfrm>
        </p:spPr>
        <p:txBody>
          <a:bodyPr>
            <a:normAutofit fontScale="55000" lnSpcReduction="20000"/>
          </a:bodyPr>
          <a:lstStyle/>
          <a:p>
            <a:pPr marL="0" indent="0">
              <a:lnSpc>
                <a:spcPct val="150000"/>
              </a:lnSpc>
              <a:buNone/>
            </a:pPr>
            <a:r>
              <a:rPr lang="tr-TR" b="1" dirty="0"/>
              <a:t>MEZUN OLACAKLARIN GÖREV TANIMLARI ŞÖYLE:</a:t>
            </a:r>
            <a:endParaRPr lang="tr-TR" dirty="0"/>
          </a:p>
          <a:p>
            <a:pPr marL="0" indent="0">
              <a:lnSpc>
                <a:spcPct val="150000"/>
              </a:lnSpc>
              <a:buNone/>
            </a:pPr>
            <a:r>
              <a:rPr lang="tr-TR" dirty="0"/>
              <a:t> **</a:t>
            </a:r>
            <a:r>
              <a:rPr lang="tr-TR" b="1" dirty="0"/>
              <a:t>Hemşire yardımcısı; </a:t>
            </a:r>
            <a:r>
              <a:rPr lang="tr-TR" dirty="0"/>
              <a:t>sağlık meslek liselerinin hemşire yardımcılığı programından mezun olup hemşire nezaretinde yardımcı olarak çalışan, ayrıca hastaların günlük yaşam aktivitelerinin yerine getirilmesi, beslenme programının uygulanması, kişisel bakım ve temizliği ile sağlık hizmetlerine ulaşımında yardımcı olan ve refakat eden sağlık teknisyenidir.</a:t>
            </a:r>
          </a:p>
          <a:p>
            <a:pPr marL="0" indent="0">
              <a:lnSpc>
                <a:spcPct val="150000"/>
              </a:lnSpc>
              <a:buNone/>
            </a:pPr>
            <a:r>
              <a:rPr lang="tr-TR" dirty="0"/>
              <a:t>**</a:t>
            </a:r>
            <a:r>
              <a:rPr lang="tr-TR" b="1" dirty="0"/>
              <a:t>Ebe yardımcısı; </a:t>
            </a:r>
            <a:r>
              <a:rPr lang="tr-TR" dirty="0"/>
              <a:t>sağlık meslek liselerinin ebe yardımcılığı programından mezun olup ebelerin nezaretinde yardımcı olarak çalışan, ayrıca hastaların günlük yaşam aktivitelerinin yerine getirilmesi, beslenme programının uygulanması, kişisel bakım ve temizliği ile sağlık hizmetlerine ulaşımında yardımcı olan ve refakat eden sağlık teknisyenidir.</a:t>
            </a:r>
          </a:p>
          <a:p>
            <a:pPr marL="0" indent="0">
              <a:lnSpc>
                <a:spcPct val="150000"/>
              </a:lnSpc>
              <a:buNone/>
            </a:pPr>
            <a:r>
              <a:rPr lang="tr-TR" dirty="0"/>
              <a:t>** </a:t>
            </a:r>
            <a:r>
              <a:rPr lang="tr-TR" b="1" dirty="0"/>
              <a:t>Sağlık bakım teknisyeni; </a:t>
            </a:r>
            <a:r>
              <a:rPr lang="tr-TR" dirty="0"/>
              <a:t>sağlık meslek liselerinin sağlık bakım teknisyenliği programından mezun olup en az tekniker düzeyindeki sağlık meslek mensuplarının nezaretinde yardımcı olarak çalışan, ayrıca hastaların günlük yaşam aktivitelerinin yerine getirilmesi, beslenme programının uygulanması, kişisel bakım ve temizliği ile sağlık hizmetlerine ulaşımında yardımcı olan ve refakat eden sağlık meslek mensubudur</a:t>
            </a:r>
            <a:r>
              <a:rPr lang="tr-TR" dirty="0" smtClean="0"/>
              <a:t>.”</a:t>
            </a:r>
            <a:endParaRPr lang="tr-TR" dirty="0"/>
          </a:p>
        </p:txBody>
      </p:sp>
      <p:sp>
        <p:nvSpPr>
          <p:cNvPr id="3" name="Başlık 2"/>
          <p:cNvSpPr>
            <a:spLocks noGrp="1"/>
          </p:cNvSpPr>
          <p:nvPr>
            <p:ph type="title"/>
          </p:nvPr>
        </p:nvSpPr>
        <p:spPr/>
        <p:txBody>
          <a:bodyPr/>
          <a:lstStyle/>
          <a:p>
            <a:endParaRPr lang="tr-TR"/>
          </a:p>
        </p:txBody>
      </p:sp>
    </p:spTree>
    <p:extLst>
      <p:ext uri="{BB962C8B-B14F-4D97-AF65-F5344CB8AC3E}">
        <p14:creationId xmlns:p14="http://schemas.microsoft.com/office/powerpoint/2010/main" val="201184517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lga Biçimi">
  <a:themeElements>
    <a:clrScheme name="Dalga Biçimi">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Dalga Biçimi">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alga Biçimi">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29</TotalTime>
  <Words>849</Words>
  <Application>Microsoft Office PowerPoint</Application>
  <PresentationFormat>Ekran Gösterisi (4:3)</PresentationFormat>
  <Paragraphs>82</Paragraphs>
  <Slides>16</Slides>
  <Notes>0</Notes>
  <HiddenSlides>0</HiddenSlides>
  <MMClips>0</MMClips>
  <ScaleCrop>false</ScaleCrop>
  <HeadingPairs>
    <vt:vector size="4" baseType="variant">
      <vt:variant>
        <vt:lpstr>Tema</vt:lpstr>
      </vt:variant>
      <vt:variant>
        <vt:i4>1</vt:i4>
      </vt:variant>
      <vt:variant>
        <vt:lpstr>Slayt Başlıkları</vt:lpstr>
      </vt:variant>
      <vt:variant>
        <vt:i4>16</vt:i4>
      </vt:variant>
    </vt:vector>
  </HeadingPairs>
  <TitlesOfParts>
    <vt:vector size="17" baseType="lpstr">
      <vt:lpstr>Dalga Biçimi</vt:lpstr>
      <vt:lpstr>ÜST ÖĞRENİM KURUMLARININ TANITILMASI</vt:lpstr>
      <vt:lpstr>Temel eğitimden ortaöğretime geçiş sistemi ile; </vt:lpstr>
      <vt:lpstr>FEN LİSELERİ</vt:lpstr>
      <vt:lpstr>FEN LİSELERİ</vt:lpstr>
      <vt:lpstr>SOSYAL BİLİMLER LİSELERİ</vt:lpstr>
      <vt:lpstr>ANADOLU LİSELERİ</vt:lpstr>
      <vt:lpstr>MESLEKİ VE TEKNİK  ANADOLU LİSELERİ</vt:lpstr>
      <vt:lpstr>SAĞLIK MESLEK LİSELERİ</vt:lpstr>
      <vt:lpstr>PowerPoint Sunusu</vt:lpstr>
      <vt:lpstr>ANADOLU OTELCİLİK VE TURİZM MESLEK LİSELERİ </vt:lpstr>
      <vt:lpstr>GÜZEL SANATLAR LİSELERİ</vt:lpstr>
      <vt:lpstr>SPOR LİSELERİ</vt:lpstr>
      <vt:lpstr>ÇOK PROGRAMLI LİSELER</vt:lpstr>
      <vt:lpstr>ÇOK PROGRAMLI LİSELER</vt:lpstr>
      <vt:lpstr>ANADOLU İMAM HATİP LİSELERİ</vt:lpstr>
      <vt:lpstr>MESLEKİ EĞİTİM MERKEZLERİ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ÜST ÖĞRENİM KURUMLARININ TANITILMASI</dc:title>
  <dc:creator>baris cin</dc:creator>
  <cp:lastModifiedBy>baris cin</cp:lastModifiedBy>
  <cp:revision>4</cp:revision>
  <dcterms:created xsi:type="dcterms:W3CDTF">2021-03-19T06:59:35Z</dcterms:created>
  <dcterms:modified xsi:type="dcterms:W3CDTF">2021-03-19T07:41:00Z</dcterms:modified>
</cp:coreProperties>
</file>